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latypi Medium"/>
      <p:regular r:id="rId17"/>
    </p:embeddedFont>
    <p:embeddedFont>
      <p:font typeface="Platypi Medium"/>
      <p:regular r:id="rId18"/>
    </p:embeddedFont>
    <p:embeddedFont>
      <p:font typeface="Platypi Medium"/>
      <p:regular r:id="rId19"/>
    </p:embeddedFont>
    <p:embeddedFont>
      <p:font typeface="Platypi Medium"/>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s>
</file>

<file path=ppt/media/>
</file>

<file path=ppt/media/image-1-1.png>
</file>

<file path=ppt/media/image-1-2.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4-1.png>
</file>

<file path=ppt/media/image-5-1.png>
</file>

<file path=ppt/media/image-7-1.png>
</file>

<file path=ppt/media/image-7-2.png>
</file>

<file path=ppt/media/image-7-3.png>
</file>

<file path=ppt/media/image-7-4.png>
</file>

<file path=ppt/media/image-8-1.png>
</file>

<file path=ppt/media/image-8-2.png>
</file>

<file path=ppt/media/image-8-3.png>
</file>

<file path=ppt/media/image-8-4.png>
</file>

<file path=ppt/media/image-8-5.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0090" y="787241"/>
            <a:ext cx="7703820" cy="3549015"/>
          </a:xfrm>
          <a:prstGeom prst="rect">
            <a:avLst/>
          </a:prstGeom>
          <a:noFill/>
          <a:ln/>
        </p:spPr>
        <p:txBody>
          <a:bodyPr wrap="square" lIns="0" tIns="0" rIns="0" bIns="0" rtlCol="0" anchor="t"/>
          <a:lstStyle/>
          <a:p>
            <a:pPr indent="0" marL="0">
              <a:lnSpc>
                <a:spcPts val="6950"/>
              </a:lnSpc>
              <a:buNone/>
            </a:pPr>
            <a:r>
              <a:rPr lang="en-US" sz="5550" dirty="0">
                <a:solidFill>
                  <a:srgbClr val="201B18"/>
                </a:solidFill>
                <a:latin typeface="Platypi Medium" pitchFamily="34" charset="0"/>
                <a:ea typeface="Platypi Medium" pitchFamily="34" charset="-122"/>
                <a:cs typeface="Platypi Medium" pitchFamily="34" charset="-120"/>
              </a:rPr>
              <a:t>Quantum Computing: Climate Change Modeling and Mitigation</a:t>
            </a:r>
            <a:endParaRPr lang="en-US" sz="5550" dirty="0"/>
          </a:p>
        </p:txBody>
      </p:sp>
      <p:sp>
        <p:nvSpPr>
          <p:cNvPr id="4" name="Text 1"/>
          <p:cNvSpPr/>
          <p:nvPr/>
        </p:nvSpPr>
        <p:spPr>
          <a:xfrm>
            <a:off x="720090" y="4644866"/>
            <a:ext cx="7703820" cy="1645444"/>
          </a:xfrm>
          <a:prstGeom prst="rect">
            <a:avLst/>
          </a:prstGeom>
          <a:noFill/>
          <a:ln/>
        </p:spPr>
        <p:txBody>
          <a:bodyPr wrap="square" lIns="0" tIns="0" rIns="0" bIns="0" rtlCol="0" anchor="t"/>
          <a:lstStyle/>
          <a:p>
            <a:pPr indent="0" marL="0">
              <a:lnSpc>
                <a:spcPts val="2550"/>
              </a:lnSpc>
              <a:buNone/>
            </a:pPr>
            <a:r>
              <a:rPr lang="en-US" sz="1600" dirty="0">
                <a:solidFill>
                  <a:srgbClr val="504C49"/>
                </a:solidFill>
                <a:latin typeface="Source Serif Pro" pitchFamily="34" charset="0"/>
                <a:ea typeface="Source Serif Pro" pitchFamily="34" charset="-122"/>
                <a:cs typeface="Source Serif Pro" pitchFamily="34" charset="-120"/>
              </a:rPr>
              <a:t>Quantum computing holds immense potential in addressing the complex challenges posed by climate change. By harnessing the unique properties of quantum mechanics, this revolutionary technology can simulate climate systems, model climate patterns, and optimize mitigation strategies with unprecedented speed and accuracy.</a:t>
            </a:r>
            <a:endParaRPr lang="en-US" sz="1600" dirty="0"/>
          </a:p>
        </p:txBody>
      </p:sp>
      <p:sp>
        <p:nvSpPr>
          <p:cNvPr id="5" name="Shape 2"/>
          <p:cNvSpPr/>
          <p:nvPr/>
        </p:nvSpPr>
        <p:spPr>
          <a:xfrm>
            <a:off x="720090" y="6537246"/>
            <a:ext cx="329089" cy="329089"/>
          </a:xfrm>
          <a:prstGeom prst="roundRect">
            <a:avLst>
              <a:gd name="adj" fmla="val 27783018"/>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727710" y="6544866"/>
            <a:ext cx="313849" cy="313849"/>
          </a:xfrm>
          <a:prstGeom prst="rect">
            <a:avLst/>
          </a:prstGeom>
        </p:spPr>
      </p:pic>
      <p:sp>
        <p:nvSpPr>
          <p:cNvPr id="7" name="Text 3"/>
          <p:cNvSpPr/>
          <p:nvPr/>
        </p:nvSpPr>
        <p:spPr>
          <a:xfrm>
            <a:off x="1152049" y="6521768"/>
            <a:ext cx="1746528" cy="360045"/>
          </a:xfrm>
          <a:prstGeom prst="rect">
            <a:avLst/>
          </a:prstGeom>
          <a:noFill/>
          <a:ln/>
        </p:spPr>
        <p:txBody>
          <a:bodyPr wrap="none" lIns="0" tIns="0" rIns="0" bIns="0" rtlCol="0" anchor="t"/>
          <a:lstStyle/>
          <a:p>
            <a:pPr algn="l" indent="0" marL="0">
              <a:lnSpc>
                <a:spcPts val="2800"/>
              </a:lnSpc>
              <a:buNone/>
            </a:pPr>
            <a:r>
              <a:rPr lang="en-US" sz="2000" b="1" dirty="0">
                <a:solidFill>
                  <a:srgbClr val="504C49"/>
                </a:solidFill>
                <a:latin typeface="Source Serif Pro Bold" pitchFamily="34" charset="0"/>
                <a:ea typeface="Source Serif Pro Bold" pitchFamily="34" charset="-122"/>
                <a:cs typeface="Source Serif Pro Bold" pitchFamily="34" charset="-120"/>
              </a:rPr>
              <a:t>by Misha Ganji</a:t>
            </a:r>
            <a:endParaRPr lang="en-US" sz="2000" dirty="0"/>
          </a:p>
        </p:txBody>
      </p:sp>
      <p:sp>
        <p:nvSpPr>
          <p:cNvPr id="8" name="Text 4"/>
          <p:cNvSpPr/>
          <p:nvPr/>
        </p:nvSpPr>
        <p:spPr>
          <a:xfrm>
            <a:off x="720090" y="7113270"/>
            <a:ext cx="7703820" cy="329089"/>
          </a:xfrm>
          <a:prstGeom prst="rect">
            <a:avLst/>
          </a:prstGeom>
          <a:noFill/>
          <a:ln/>
        </p:spPr>
        <p:txBody>
          <a:bodyPr wrap="none" lIns="0" tIns="0" rIns="0" bIns="0" rtlCol="0" anchor="t"/>
          <a:lstStyle/>
          <a:p>
            <a:pPr indent="0" marL="0">
              <a:lnSpc>
                <a:spcPts val="2550"/>
              </a:lnSpc>
              <a:buNone/>
            </a:pPr>
            <a:r>
              <a:rPr lang="en-US" sz="1600" dirty="0">
                <a:solidFill>
                  <a:srgbClr val="504C49"/>
                </a:solidFill>
                <a:latin typeface="Source Serif Pro" pitchFamily="34" charset="0"/>
                <a:ea typeface="Source Serif Pro" pitchFamily="34" charset="-122"/>
                <a:cs typeface="Source Serif Pro" pitchFamily="34" charset="-120"/>
              </a:rPr>
              <a:t>      (22071A6716- CSE-DS-A)</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75930" y="609600"/>
            <a:ext cx="5542359" cy="692706"/>
          </a:xfrm>
          <a:prstGeom prst="rect">
            <a:avLst/>
          </a:prstGeom>
          <a:noFill/>
          <a:ln/>
        </p:spPr>
        <p:txBody>
          <a:bodyPr wrap="none" lIns="0" tIns="0" rIns="0" bIns="0" rtlCol="0" anchor="t"/>
          <a:lstStyle/>
          <a:p>
            <a:pPr indent="0" marL="0">
              <a:lnSpc>
                <a:spcPts val="5450"/>
              </a:lnSpc>
              <a:buNone/>
            </a:pPr>
            <a:endParaRPr lang="en-US" sz="4350" dirty="0"/>
          </a:p>
        </p:txBody>
      </p:sp>
      <p:pic>
        <p:nvPicPr>
          <p:cNvPr id="3" name="Image 0" descr="preencoded.png">    </p:cNvPr>
          <p:cNvPicPr>
            <a:picLocks noChangeAspect="1"/>
          </p:cNvPicPr>
          <p:nvPr/>
        </p:nvPicPr>
        <p:blipFill>
          <a:blip r:embed="rId1"/>
          <a:stretch>
            <a:fillRect/>
          </a:stretch>
        </p:blipFill>
        <p:spPr>
          <a:xfrm>
            <a:off x="2093000" y="1745694"/>
            <a:ext cx="10444282" cy="58749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43903"/>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What is Quantum Computing?</a:t>
            </a:r>
            <a:endParaRPr lang="en-US" sz="4450" dirty="0"/>
          </a:p>
        </p:txBody>
      </p:sp>
      <p:sp>
        <p:nvSpPr>
          <p:cNvPr id="4" name="Shape 1"/>
          <p:cNvSpPr/>
          <p:nvPr/>
        </p:nvSpPr>
        <p:spPr>
          <a:xfrm>
            <a:off x="793790" y="2756773"/>
            <a:ext cx="510302" cy="510302"/>
          </a:xfrm>
          <a:prstGeom prst="roundRect">
            <a:avLst>
              <a:gd name="adj" fmla="val 6667"/>
            </a:avLst>
          </a:prstGeom>
          <a:solidFill>
            <a:srgbClr val="F9F7F7"/>
          </a:solidFill>
          <a:ln/>
        </p:spPr>
      </p:sp>
      <p:sp>
        <p:nvSpPr>
          <p:cNvPr id="5" name="Text 2"/>
          <p:cNvSpPr/>
          <p:nvPr/>
        </p:nvSpPr>
        <p:spPr>
          <a:xfrm>
            <a:off x="972503" y="2841784"/>
            <a:ext cx="152757" cy="34028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1</a:t>
            </a:r>
            <a:endParaRPr lang="en-US" sz="2650" dirty="0"/>
          </a:p>
        </p:txBody>
      </p:sp>
      <p:sp>
        <p:nvSpPr>
          <p:cNvPr id="6" name="Text 3"/>
          <p:cNvSpPr/>
          <p:nvPr/>
        </p:nvSpPr>
        <p:spPr>
          <a:xfrm>
            <a:off x="1530906" y="2756773"/>
            <a:ext cx="2877979"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Quantum Mechanics</a:t>
            </a:r>
            <a:endParaRPr lang="en-US" sz="2200" dirty="0"/>
          </a:p>
        </p:txBody>
      </p:sp>
      <p:sp>
        <p:nvSpPr>
          <p:cNvPr id="7" name="Text 4"/>
          <p:cNvSpPr/>
          <p:nvPr/>
        </p:nvSpPr>
        <p:spPr>
          <a:xfrm>
            <a:off x="1530906" y="3247192"/>
            <a:ext cx="2927747" cy="217741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Quantum computing leverages the principles of quantum mechanics, where particles can exist in multiple states simultaneously.</a:t>
            </a:r>
            <a:endParaRPr lang="en-US" sz="1750" dirty="0"/>
          </a:p>
        </p:txBody>
      </p:sp>
      <p:sp>
        <p:nvSpPr>
          <p:cNvPr id="8" name="Shape 5"/>
          <p:cNvSpPr/>
          <p:nvPr/>
        </p:nvSpPr>
        <p:spPr>
          <a:xfrm>
            <a:off x="4685467" y="2756773"/>
            <a:ext cx="510302" cy="510302"/>
          </a:xfrm>
          <a:prstGeom prst="roundRect">
            <a:avLst>
              <a:gd name="adj" fmla="val 6667"/>
            </a:avLst>
          </a:prstGeom>
          <a:solidFill>
            <a:srgbClr val="F9F7F7"/>
          </a:solidFill>
          <a:ln/>
        </p:spPr>
      </p:sp>
      <p:sp>
        <p:nvSpPr>
          <p:cNvPr id="9" name="Text 6"/>
          <p:cNvSpPr/>
          <p:nvPr/>
        </p:nvSpPr>
        <p:spPr>
          <a:xfrm>
            <a:off x="4830723" y="2841784"/>
            <a:ext cx="219789" cy="34028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2</a:t>
            </a:r>
            <a:endParaRPr lang="en-US" sz="2650" dirty="0"/>
          </a:p>
        </p:txBody>
      </p:sp>
      <p:sp>
        <p:nvSpPr>
          <p:cNvPr id="10" name="Text 7"/>
          <p:cNvSpPr/>
          <p:nvPr/>
        </p:nvSpPr>
        <p:spPr>
          <a:xfrm>
            <a:off x="5422583" y="2756773"/>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Qubits</a:t>
            </a:r>
            <a:endParaRPr lang="en-US" sz="2200" dirty="0"/>
          </a:p>
        </p:txBody>
      </p:sp>
      <p:sp>
        <p:nvSpPr>
          <p:cNvPr id="11" name="Text 8"/>
          <p:cNvSpPr/>
          <p:nvPr/>
        </p:nvSpPr>
        <p:spPr>
          <a:xfrm>
            <a:off x="5422583" y="3247192"/>
            <a:ext cx="2927747"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 fundamental units of quantum computing, qubits, can represent 0, 1, or a superposition of both states.</a:t>
            </a:r>
            <a:endParaRPr lang="en-US" sz="1750" dirty="0"/>
          </a:p>
        </p:txBody>
      </p:sp>
      <p:sp>
        <p:nvSpPr>
          <p:cNvPr id="12" name="Shape 9"/>
          <p:cNvSpPr/>
          <p:nvPr/>
        </p:nvSpPr>
        <p:spPr>
          <a:xfrm>
            <a:off x="793790" y="5906572"/>
            <a:ext cx="510302" cy="510302"/>
          </a:xfrm>
          <a:prstGeom prst="roundRect">
            <a:avLst>
              <a:gd name="adj" fmla="val 6667"/>
            </a:avLst>
          </a:prstGeom>
          <a:solidFill>
            <a:srgbClr val="F9F7F7"/>
          </a:solidFill>
          <a:ln/>
        </p:spPr>
      </p:sp>
      <p:sp>
        <p:nvSpPr>
          <p:cNvPr id="13" name="Text 10"/>
          <p:cNvSpPr/>
          <p:nvPr/>
        </p:nvSpPr>
        <p:spPr>
          <a:xfrm>
            <a:off x="942737" y="5991582"/>
            <a:ext cx="212288" cy="34028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3</a:t>
            </a:r>
            <a:endParaRPr lang="en-US" sz="2650" dirty="0"/>
          </a:p>
        </p:txBody>
      </p:sp>
      <p:sp>
        <p:nvSpPr>
          <p:cNvPr id="14" name="Text 11"/>
          <p:cNvSpPr/>
          <p:nvPr/>
        </p:nvSpPr>
        <p:spPr>
          <a:xfrm>
            <a:off x="1530906" y="5906572"/>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Parallelism</a:t>
            </a:r>
            <a:endParaRPr lang="en-US" sz="2200" dirty="0"/>
          </a:p>
        </p:txBody>
      </p:sp>
      <p:sp>
        <p:nvSpPr>
          <p:cNvPr id="15" name="Text 12"/>
          <p:cNvSpPr/>
          <p:nvPr/>
        </p:nvSpPr>
        <p:spPr>
          <a:xfrm>
            <a:off x="1530906" y="6396990"/>
            <a:ext cx="6819305" cy="1088708"/>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Quantum computers can perform multiple calculations simultaneously, offering exponential speedups over classical computers.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10060424"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Advantages of Quantum Computing</a:t>
            </a:r>
            <a:endParaRPr lang="en-US" sz="4450" dirty="0"/>
          </a:p>
        </p:txBody>
      </p:sp>
      <p:sp>
        <p:nvSpPr>
          <p:cNvPr id="3" name="Text 1"/>
          <p:cNvSpPr/>
          <p:nvPr/>
        </p:nvSpPr>
        <p:spPr>
          <a:xfrm>
            <a:off x="793790" y="36342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Speed</a:t>
            </a:r>
            <a:endParaRPr lang="en-US" sz="2200" dirty="0"/>
          </a:p>
        </p:txBody>
      </p:sp>
      <p:sp>
        <p:nvSpPr>
          <p:cNvPr id="4" name="Text 2"/>
          <p:cNvSpPr/>
          <p:nvPr/>
        </p:nvSpPr>
        <p:spPr>
          <a:xfrm>
            <a:off x="793790"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Quantum computers can solve certain problems exponentially faster than classical computers, enabling rapid analysis and decision-making.</a:t>
            </a:r>
            <a:endParaRPr lang="en-US" sz="1750" dirty="0"/>
          </a:p>
        </p:txBody>
      </p:sp>
      <p:sp>
        <p:nvSpPr>
          <p:cNvPr id="5" name="Text 3"/>
          <p:cNvSpPr/>
          <p:nvPr/>
        </p:nvSpPr>
        <p:spPr>
          <a:xfrm>
            <a:off x="5332928" y="36342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Complexity</a:t>
            </a:r>
            <a:endParaRPr lang="en-US" sz="2200" dirty="0"/>
          </a:p>
        </p:txBody>
      </p:sp>
      <p:sp>
        <p:nvSpPr>
          <p:cNvPr id="6" name="Text 4"/>
          <p:cNvSpPr/>
          <p:nvPr/>
        </p:nvSpPr>
        <p:spPr>
          <a:xfrm>
            <a:off x="5332928"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Quantum systems can simulate and model highly complex problems, such as the intricate dynamics of climate systems.</a:t>
            </a:r>
            <a:endParaRPr lang="en-US" sz="1750" dirty="0"/>
          </a:p>
        </p:txBody>
      </p:sp>
      <p:sp>
        <p:nvSpPr>
          <p:cNvPr id="7" name="Text 5"/>
          <p:cNvSpPr/>
          <p:nvPr/>
        </p:nvSpPr>
        <p:spPr>
          <a:xfrm>
            <a:off x="9872067" y="363426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Optimization</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Quantum algorithms can help optimize solutions for climate change mitigation strategies, leading to more efficient and effective interventions.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10776" y="691753"/>
            <a:ext cx="7695248" cy="1293495"/>
          </a:xfrm>
          <a:prstGeom prst="rect">
            <a:avLst/>
          </a:prstGeom>
          <a:noFill/>
          <a:ln/>
        </p:spPr>
        <p:txBody>
          <a:bodyPr wrap="square" lIns="0" tIns="0" rIns="0" bIns="0" rtlCol="0" anchor="t"/>
          <a:lstStyle/>
          <a:p>
            <a:pPr indent="0" marL="0">
              <a:lnSpc>
                <a:spcPts val="5050"/>
              </a:lnSpc>
              <a:buNone/>
            </a:pPr>
            <a:r>
              <a:rPr lang="en-US" sz="4050" dirty="0">
                <a:solidFill>
                  <a:srgbClr val="201B18"/>
                </a:solidFill>
                <a:latin typeface="Platypi Medium" pitchFamily="34" charset="0"/>
                <a:ea typeface="Platypi Medium" pitchFamily="34" charset="-122"/>
                <a:cs typeface="Platypi Medium" pitchFamily="34" charset="-120"/>
              </a:rPr>
              <a:t>Applications of Quantum Computing</a:t>
            </a:r>
            <a:endParaRPr lang="en-US" sz="4050" dirty="0"/>
          </a:p>
        </p:txBody>
      </p:sp>
      <p:sp>
        <p:nvSpPr>
          <p:cNvPr id="4" name="Shape 1"/>
          <p:cNvSpPr/>
          <p:nvPr/>
        </p:nvSpPr>
        <p:spPr>
          <a:xfrm>
            <a:off x="6210776" y="2295644"/>
            <a:ext cx="3744158" cy="2517577"/>
          </a:xfrm>
          <a:prstGeom prst="roundRect">
            <a:avLst>
              <a:gd name="adj" fmla="val 1233"/>
            </a:avLst>
          </a:prstGeom>
          <a:solidFill>
            <a:srgbClr val="F9F7F7"/>
          </a:solidFill>
          <a:ln/>
        </p:spPr>
      </p:sp>
      <p:sp>
        <p:nvSpPr>
          <p:cNvPr id="5" name="Text 2"/>
          <p:cNvSpPr/>
          <p:nvPr/>
        </p:nvSpPr>
        <p:spPr>
          <a:xfrm>
            <a:off x="6417707" y="2502575"/>
            <a:ext cx="2587466" cy="323374"/>
          </a:xfrm>
          <a:prstGeom prst="rect">
            <a:avLst/>
          </a:prstGeom>
          <a:noFill/>
          <a:ln/>
        </p:spPr>
        <p:txBody>
          <a:bodyPr wrap="none" lIns="0" tIns="0" rIns="0" bIns="0" rtlCol="0" anchor="t"/>
          <a:lstStyle/>
          <a:p>
            <a:pPr indent="0" marL="0">
              <a:lnSpc>
                <a:spcPts val="2500"/>
              </a:lnSpc>
              <a:buNone/>
            </a:pPr>
            <a:r>
              <a:rPr lang="en-US" sz="2000" dirty="0">
                <a:solidFill>
                  <a:srgbClr val="504C49"/>
                </a:solidFill>
                <a:latin typeface="Platypi Medium" pitchFamily="34" charset="0"/>
                <a:ea typeface="Platypi Medium" pitchFamily="34" charset="-122"/>
                <a:cs typeface="Platypi Medium" pitchFamily="34" charset="-120"/>
              </a:rPr>
              <a:t>Climate Modeling</a:t>
            </a:r>
            <a:endParaRPr lang="en-US" sz="2000" dirty="0"/>
          </a:p>
        </p:txBody>
      </p:sp>
      <p:sp>
        <p:nvSpPr>
          <p:cNvPr id="6" name="Text 3"/>
          <p:cNvSpPr/>
          <p:nvPr/>
        </p:nvSpPr>
        <p:spPr>
          <a:xfrm>
            <a:off x="6417707" y="2950131"/>
            <a:ext cx="3330297" cy="1656159"/>
          </a:xfrm>
          <a:prstGeom prst="rect">
            <a:avLst/>
          </a:prstGeom>
          <a:noFill/>
          <a:ln/>
        </p:spPr>
        <p:txBody>
          <a:bodyPr wrap="square" lIns="0" tIns="0" rIns="0" bIns="0" rtlCol="0" anchor="t"/>
          <a:lstStyle/>
          <a:p>
            <a:pP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Quantum computers can simulate complex climate systems with greater accuracy and speed, enabling better predictions and mitigation strategies.</a:t>
            </a:r>
            <a:endParaRPr lang="en-US" sz="1600" dirty="0"/>
          </a:p>
        </p:txBody>
      </p:sp>
      <p:sp>
        <p:nvSpPr>
          <p:cNvPr id="7" name="Shape 4"/>
          <p:cNvSpPr/>
          <p:nvPr/>
        </p:nvSpPr>
        <p:spPr>
          <a:xfrm>
            <a:off x="10161865" y="2295644"/>
            <a:ext cx="3744158" cy="2517577"/>
          </a:xfrm>
          <a:prstGeom prst="roundRect">
            <a:avLst>
              <a:gd name="adj" fmla="val 1233"/>
            </a:avLst>
          </a:prstGeom>
          <a:solidFill>
            <a:srgbClr val="F9F7F7"/>
          </a:solidFill>
          <a:ln/>
        </p:spPr>
      </p:sp>
      <p:sp>
        <p:nvSpPr>
          <p:cNvPr id="8" name="Text 5"/>
          <p:cNvSpPr/>
          <p:nvPr/>
        </p:nvSpPr>
        <p:spPr>
          <a:xfrm>
            <a:off x="10368796" y="2502575"/>
            <a:ext cx="2587466" cy="323374"/>
          </a:xfrm>
          <a:prstGeom prst="rect">
            <a:avLst/>
          </a:prstGeom>
          <a:noFill/>
          <a:ln/>
        </p:spPr>
        <p:txBody>
          <a:bodyPr wrap="none" lIns="0" tIns="0" rIns="0" bIns="0" rtlCol="0" anchor="t"/>
          <a:lstStyle/>
          <a:p>
            <a:pPr indent="0" marL="0">
              <a:lnSpc>
                <a:spcPts val="2500"/>
              </a:lnSpc>
              <a:buNone/>
            </a:pPr>
            <a:r>
              <a:rPr lang="en-US" sz="2000" dirty="0">
                <a:solidFill>
                  <a:srgbClr val="504C49"/>
                </a:solidFill>
                <a:latin typeface="Platypi Medium" pitchFamily="34" charset="0"/>
                <a:ea typeface="Platypi Medium" pitchFamily="34" charset="-122"/>
                <a:cs typeface="Platypi Medium" pitchFamily="34" charset="-120"/>
              </a:rPr>
              <a:t>Material Science</a:t>
            </a:r>
            <a:endParaRPr lang="en-US" sz="2000" dirty="0"/>
          </a:p>
        </p:txBody>
      </p:sp>
      <p:sp>
        <p:nvSpPr>
          <p:cNvPr id="9" name="Text 6"/>
          <p:cNvSpPr/>
          <p:nvPr/>
        </p:nvSpPr>
        <p:spPr>
          <a:xfrm>
            <a:off x="10368796" y="2950131"/>
            <a:ext cx="3330297" cy="1324928"/>
          </a:xfrm>
          <a:prstGeom prst="rect">
            <a:avLst/>
          </a:prstGeom>
          <a:noFill/>
          <a:ln/>
        </p:spPr>
        <p:txBody>
          <a:bodyPr wrap="square" lIns="0" tIns="0" rIns="0" bIns="0" rtlCol="0" anchor="t"/>
          <a:lstStyle/>
          <a:p>
            <a:pP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Quantum computing can help design new materials and technologies for renewable energy production and storage.</a:t>
            </a:r>
            <a:endParaRPr lang="en-US" sz="1600" dirty="0"/>
          </a:p>
        </p:txBody>
      </p:sp>
      <p:sp>
        <p:nvSpPr>
          <p:cNvPr id="10" name="Shape 7"/>
          <p:cNvSpPr/>
          <p:nvPr/>
        </p:nvSpPr>
        <p:spPr>
          <a:xfrm>
            <a:off x="6210776" y="5020151"/>
            <a:ext cx="3744158" cy="2517577"/>
          </a:xfrm>
          <a:prstGeom prst="roundRect">
            <a:avLst>
              <a:gd name="adj" fmla="val 1233"/>
            </a:avLst>
          </a:prstGeom>
          <a:solidFill>
            <a:srgbClr val="F9F7F7"/>
          </a:solidFill>
          <a:ln/>
        </p:spPr>
      </p:sp>
      <p:sp>
        <p:nvSpPr>
          <p:cNvPr id="11" name="Text 8"/>
          <p:cNvSpPr/>
          <p:nvPr/>
        </p:nvSpPr>
        <p:spPr>
          <a:xfrm>
            <a:off x="6417707" y="5227082"/>
            <a:ext cx="2587466" cy="323374"/>
          </a:xfrm>
          <a:prstGeom prst="rect">
            <a:avLst/>
          </a:prstGeom>
          <a:noFill/>
          <a:ln/>
        </p:spPr>
        <p:txBody>
          <a:bodyPr wrap="none" lIns="0" tIns="0" rIns="0" bIns="0" rtlCol="0" anchor="t"/>
          <a:lstStyle/>
          <a:p>
            <a:pPr indent="0" marL="0">
              <a:lnSpc>
                <a:spcPts val="2500"/>
              </a:lnSpc>
              <a:buNone/>
            </a:pPr>
            <a:r>
              <a:rPr lang="en-US" sz="2000" dirty="0">
                <a:solidFill>
                  <a:srgbClr val="504C49"/>
                </a:solidFill>
                <a:latin typeface="Platypi Medium" pitchFamily="34" charset="0"/>
                <a:ea typeface="Platypi Medium" pitchFamily="34" charset="-122"/>
                <a:cs typeface="Platypi Medium" pitchFamily="34" charset="-120"/>
              </a:rPr>
              <a:t>Optimization</a:t>
            </a:r>
            <a:endParaRPr lang="en-US" sz="2000" dirty="0"/>
          </a:p>
        </p:txBody>
      </p:sp>
      <p:sp>
        <p:nvSpPr>
          <p:cNvPr id="12" name="Text 9"/>
          <p:cNvSpPr/>
          <p:nvPr/>
        </p:nvSpPr>
        <p:spPr>
          <a:xfrm>
            <a:off x="6417707" y="5674638"/>
            <a:ext cx="3330297" cy="1656159"/>
          </a:xfrm>
          <a:prstGeom prst="rect">
            <a:avLst/>
          </a:prstGeom>
          <a:noFill/>
          <a:ln/>
        </p:spPr>
        <p:txBody>
          <a:bodyPr wrap="square" lIns="0" tIns="0" rIns="0" bIns="0" rtlCol="0" anchor="t"/>
          <a:lstStyle/>
          <a:p>
            <a:pP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Quantum algorithms can optimize logistics, transportation, and resource allocation to reduce carbon footprint and environmental impact.</a:t>
            </a:r>
            <a:endParaRPr lang="en-US" sz="1600" dirty="0"/>
          </a:p>
        </p:txBody>
      </p:sp>
      <p:sp>
        <p:nvSpPr>
          <p:cNvPr id="13" name="Shape 10"/>
          <p:cNvSpPr/>
          <p:nvPr/>
        </p:nvSpPr>
        <p:spPr>
          <a:xfrm>
            <a:off x="10161865" y="5020151"/>
            <a:ext cx="3744158" cy="2517577"/>
          </a:xfrm>
          <a:prstGeom prst="roundRect">
            <a:avLst>
              <a:gd name="adj" fmla="val 1233"/>
            </a:avLst>
          </a:prstGeom>
          <a:solidFill>
            <a:srgbClr val="F9F7F7"/>
          </a:solidFill>
          <a:ln/>
        </p:spPr>
      </p:sp>
      <p:sp>
        <p:nvSpPr>
          <p:cNvPr id="14" name="Text 11"/>
          <p:cNvSpPr/>
          <p:nvPr/>
        </p:nvSpPr>
        <p:spPr>
          <a:xfrm>
            <a:off x="10368796" y="5227082"/>
            <a:ext cx="2587466" cy="323374"/>
          </a:xfrm>
          <a:prstGeom prst="rect">
            <a:avLst/>
          </a:prstGeom>
          <a:noFill/>
          <a:ln/>
        </p:spPr>
        <p:txBody>
          <a:bodyPr wrap="none" lIns="0" tIns="0" rIns="0" bIns="0" rtlCol="0" anchor="t"/>
          <a:lstStyle/>
          <a:p>
            <a:pPr indent="0" marL="0">
              <a:lnSpc>
                <a:spcPts val="2500"/>
              </a:lnSpc>
              <a:buNone/>
            </a:pPr>
            <a:r>
              <a:rPr lang="en-US" sz="2000" dirty="0">
                <a:solidFill>
                  <a:srgbClr val="504C49"/>
                </a:solidFill>
                <a:latin typeface="Platypi Medium" pitchFamily="34" charset="0"/>
                <a:ea typeface="Platypi Medium" pitchFamily="34" charset="-122"/>
                <a:cs typeface="Platypi Medium" pitchFamily="34" charset="-120"/>
              </a:rPr>
              <a:t>Cryptography</a:t>
            </a:r>
            <a:endParaRPr lang="en-US" sz="2000" dirty="0"/>
          </a:p>
        </p:txBody>
      </p:sp>
      <p:sp>
        <p:nvSpPr>
          <p:cNvPr id="15" name="Text 12"/>
          <p:cNvSpPr/>
          <p:nvPr/>
        </p:nvSpPr>
        <p:spPr>
          <a:xfrm>
            <a:off x="10368796" y="5674638"/>
            <a:ext cx="3330297" cy="1324928"/>
          </a:xfrm>
          <a:prstGeom prst="rect">
            <a:avLst/>
          </a:prstGeom>
          <a:noFill/>
          <a:ln/>
        </p:spPr>
        <p:txBody>
          <a:bodyPr wrap="square" lIns="0" tIns="0" rIns="0" bIns="0" rtlCol="0" anchor="t"/>
          <a:lstStyle/>
          <a:p>
            <a:pPr indent="0" marL="0">
              <a:lnSpc>
                <a:spcPts val="2600"/>
              </a:lnSpc>
              <a:buNone/>
            </a:pPr>
            <a:r>
              <a:rPr lang="en-US" sz="1600" dirty="0">
                <a:solidFill>
                  <a:srgbClr val="504C49"/>
                </a:solidFill>
                <a:latin typeface="Source Serif Pro" pitchFamily="34" charset="0"/>
                <a:ea typeface="Source Serif Pro" pitchFamily="34" charset="-122"/>
                <a:cs typeface="Source Serif Pro" pitchFamily="34" charset="-120"/>
              </a:rPr>
              <a:t>Quantum-resistant cryptography can secure communication and data related to climate change research and mitigation efforts.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8896" y="667107"/>
            <a:ext cx="7766209" cy="1230154"/>
          </a:xfrm>
          <a:prstGeom prst="rect">
            <a:avLst/>
          </a:prstGeom>
          <a:noFill/>
          <a:ln/>
        </p:spPr>
        <p:txBody>
          <a:bodyPr wrap="square" lIns="0" tIns="0" rIns="0" bIns="0" rtlCol="0" anchor="t"/>
          <a:lstStyle/>
          <a:p>
            <a:pPr indent="0" marL="0">
              <a:lnSpc>
                <a:spcPts val="4800"/>
              </a:lnSpc>
              <a:buNone/>
            </a:pPr>
            <a:r>
              <a:rPr lang="en-US" sz="3850" dirty="0">
                <a:solidFill>
                  <a:srgbClr val="201B18"/>
                </a:solidFill>
                <a:latin typeface="Platypi Medium" pitchFamily="34" charset="0"/>
                <a:ea typeface="Platypi Medium" pitchFamily="34" charset="-122"/>
                <a:cs typeface="Platypi Medium" pitchFamily="34" charset="-120"/>
              </a:rPr>
              <a:t>Climate Change Modeling using Quantum Computing</a:t>
            </a:r>
            <a:endParaRPr lang="en-US" sz="3850" dirty="0"/>
          </a:p>
        </p:txBody>
      </p:sp>
      <p:sp>
        <p:nvSpPr>
          <p:cNvPr id="4" name="Shape 1"/>
          <p:cNvSpPr/>
          <p:nvPr/>
        </p:nvSpPr>
        <p:spPr>
          <a:xfrm>
            <a:off x="972741" y="2192536"/>
            <a:ext cx="22860" cy="5369838"/>
          </a:xfrm>
          <a:prstGeom prst="roundRect">
            <a:avLst>
              <a:gd name="adj" fmla="val 129169"/>
            </a:avLst>
          </a:prstGeom>
          <a:solidFill>
            <a:srgbClr val="D8D4D4"/>
          </a:solidFill>
          <a:ln/>
        </p:spPr>
      </p:sp>
      <p:sp>
        <p:nvSpPr>
          <p:cNvPr id="5" name="Shape 2"/>
          <p:cNvSpPr/>
          <p:nvPr/>
        </p:nvSpPr>
        <p:spPr>
          <a:xfrm>
            <a:off x="1182767" y="2624018"/>
            <a:ext cx="688896" cy="22860"/>
          </a:xfrm>
          <a:prstGeom prst="roundRect">
            <a:avLst>
              <a:gd name="adj" fmla="val 129169"/>
            </a:avLst>
          </a:prstGeom>
          <a:solidFill>
            <a:srgbClr val="D8D4D4"/>
          </a:solidFill>
          <a:ln/>
        </p:spPr>
      </p:sp>
      <p:sp>
        <p:nvSpPr>
          <p:cNvPr id="6" name="Shape 3"/>
          <p:cNvSpPr/>
          <p:nvPr/>
        </p:nvSpPr>
        <p:spPr>
          <a:xfrm>
            <a:off x="762714" y="2413992"/>
            <a:ext cx="442913" cy="442913"/>
          </a:xfrm>
          <a:prstGeom prst="roundRect">
            <a:avLst>
              <a:gd name="adj" fmla="val 6667"/>
            </a:avLst>
          </a:prstGeom>
          <a:solidFill>
            <a:srgbClr val="F9F7F7"/>
          </a:solidFill>
          <a:ln/>
        </p:spPr>
      </p:sp>
      <p:sp>
        <p:nvSpPr>
          <p:cNvPr id="7" name="Text 4"/>
          <p:cNvSpPr/>
          <p:nvPr/>
        </p:nvSpPr>
        <p:spPr>
          <a:xfrm>
            <a:off x="917853" y="2487811"/>
            <a:ext cx="132636" cy="295275"/>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1</a:t>
            </a:r>
            <a:endParaRPr lang="en-US" sz="2300" dirty="0"/>
          </a:p>
        </p:txBody>
      </p:sp>
      <p:sp>
        <p:nvSpPr>
          <p:cNvPr id="8" name="Text 5"/>
          <p:cNvSpPr/>
          <p:nvPr/>
        </p:nvSpPr>
        <p:spPr>
          <a:xfrm>
            <a:off x="2066806" y="2389346"/>
            <a:ext cx="3405187" cy="307538"/>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Simulating Climate Systems</a:t>
            </a:r>
            <a:endParaRPr lang="en-US" sz="1900" dirty="0"/>
          </a:p>
        </p:txBody>
      </p:sp>
      <p:sp>
        <p:nvSpPr>
          <p:cNvPr id="9" name="Text 6"/>
          <p:cNvSpPr/>
          <p:nvPr/>
        </p:nvSpPr>
        <p:spPr>
          <a:xfrm>
            <a:off x="2066806" y="2814995"/>
            <a:ext cx="6388298" cy="944404"/>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Quantum computers can model the intricate interactions between the atmosphere, oceans, and land, providing more accurate climate predictions.</a:t>
            </a:r>
            <a:endParaRPr lang="en-US" sz="1550" dirty="0"/>
          </a:p>
        </p:txBody>
      </p:sp>
      <p:sp>
        <p:nvSpPr>
          <p:cNvPr id="10" name="Shape 7"/>
          <p:cNvSpPr/>
          <p:nvPr/>
        </p:nvSpPr>
        <p:spPr>
          <a:xfrm>
            <a:off x="1182767" y="4584502"/>
            <a:ext cx="688896" cy="22860"/>
          </a:xfrm>
          <a:prstGeom prst="roundRect">
            <a:avLst>
              <a:gd name="adj" fmla="val 129169"/>
            </a:avLst>
          </a:prstGeom>
          <a:solidFill>
            <a:srgbClr val="D8D4D4"/>
          </a:solidFill>
          <a:ln/>
        </p:spPr>
      </p:sp>
      <p:sp>
        <p:nvSpPr>
          <p:cNvPr id="11" name="Shape 8"/>
          <p:cNvSpPr/>
          <p:nvPr/>
        </p:nvSpPr>
        <p:spPr>
          <a:xfrm>
            <a:off x="762714" y="4374475"/>
            <a:ext cx="442913" cy="442913"/>
          </a:xfrm>
          <a:prstGeom prst="roundRect">
            <a:avLst>
              <a:gd name="adj" fmla="val 6667"/>
            </a:avLst>
          </a:prstGeom>
          <a:solidFill>
            <a:srgbClr val="F9F7F7"/>
          </a:solidFill>
          <a:ln/>
        </p:spPr>
      </p:sp>
      <p:sp>
        <p:nvSpPr>
          <p:cNvPr id="12" name="Text 9"/>
          <p:cNvSpPr/>
          <p:nvPr/>
        </p:nvSpPr>
        <p:spPr>
          <a:xfrm>
            <a:off x="888683" y="4448294"/>
            <a:ext cx="190857" cy="295275"/>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2</a:t>
            </a:r>
            <a:endParaRPr lang="en-US" sz="2300" dirty="0"/>
          </a:p>
        </p:txBody>
      </p:sp>
      <p:sp>
        <p:nvSpPr>
          <p:cNvPr id="13" name="Text 10"/>
          <p:cNvSpPr/>
          <p:nvPr/>
        </p:nvSpPr>
        <p:spPr>
          <a:xfrm>
            <a:off x="2066806" y="4349829"/>
            <a:ext cx="3618190" cy="307538"/>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Forecasting Weather Patterns</a:t>
            </a:r>
            <a:endParaRPr lang="en-US" sz="1900" dirty="0"/>
          </a:p>
        </p:txBody>
      </p:sp>
      <p:sp>
        <p:nvSpPr>
          <p:cNvPr id="14" name="Text 11"/>
          <p:cNvSpPr/>
          <p:nvPr/>
        </p:nvSpPr>
        <p:spPr>
          <a:xfrm>
            <a:off x="2066806" y="4775478"/>
            <a:ext cx="6388298" cy="629603"/>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Quantum algorithms can analyze vast amounts of meteorological data to improve short-term and long-term weather forecasting.</a:t>
            </a:r>
            <a:endParaRPr lang="en-US" sz="1550" dirty="0"/>
          </a:p>
        </p:txBody>
      </p:sp>
      <p:sp>
        <p:nvSpPr>
          <p:cNvPr id="15" name="Shape 12"/>
          <p:cNvSpPr/>
          <p:nvPr/>
        </p:nvSpPr>
        <p:spPr>
          <a:xfrm>
            <a:off x="1182767" y="6230183"/>
            <a:ext cx="688896" cy="22860"/>
          </a:xfrm>
          <a:prstGeom prst="roundRect">
            <a:avLst>
              <a:gd name="adj" fmla="val 129169"/>
            </a:avLst>
          </a:prstGeom>
          <a:solidFill>
            <a:srgbClr val="D8D4D4"/>
          </a:solidFill>
          <a:ln/>
        </p:spPr>
      </p:sp>
      <p:sp>
        <p:nvSpPr>
          <p:cNvPr id="16" name="Shape 13"/>
          <p:cNvSpPr/>
          <p:nvPr/>
        </p:nvSpPr>
        <p:spPr>
          <a:xfrm>
            <a:off x="762714" y="6020157"/>
            <a:ext cx="442913" cy="442913"/>
          </a:xfrm>
          <a:prstGeom prst="roundRect">
            <a:avLst>
              <a:gd name="adj" fmla="val 6667"/>
            </a:avLst>
          </a:prstGeom>
          <a:solidFill>
            <a:srgbClr val="F9F7F7"/>
          </a:solidFill>
          <a:ln/>
        </p:spPr>
      </p:sp>
      <p:sp>
        <p:nvSpPr>
          <p:cNvPr id="17" name="Text 14"/>
          <p:cNvSpPr/>
          <p:nvPr/>
        </p:nvSpPr>
        <p:spPr>
          <a:xfrm>
            <a:off x="892016" y="6093976"/>
            <a:ext cx="184309" cy="295275"/>
          </a:xfrm>
          <a:prstGeom prst="rect">
            <a:avLst/>
          </a:prstGeom>
          <a:noFill/>
          <a:ln/>
        </p:spPr>
        <p:txBody>
          <a:bodyPr wrap="none" lIns="0" tIns="0" rIns="0" bIns="0" rtlCol="0" anchor="t"/>
          <a:lstStyle/>
          <a:p>
            <a:pPr algn="ctr" indent="0" marL="0">
              <a:lnSpc>
                <a:spcPts val="2300"/>
              </a:lnSpc>
              <a:buNone/>
            </a:pPr>
            <a:r>
              <a:rPr lang="en-US" sz="2300" dirty="0">
                <a:solidFill>
                  <a:srgbClr val="504C49"/>
                </a:solidFill>
                <a:latin typeface="Platypi Medium" pitchFamily="34" charset="0"/>
                <a:ea typeface="Platypi Medium" pitchFamily="34" charset="-122"/>
                <a:cs typeface="Platypi Medium" pitchFamily="34" charset="-120"/>
              </a:rPr>
              <a:t>3</a:t>
            </a:r>
            <a:endParaRPr lang="en-US" sz="2300" dirty="0"/>
          </a:p>
        </p:txBody>
      </p:sp>
      <p:sp>
        <p:nvSpPr>
          <p:cNvPr id="18" name="Text 15"/>
          <p:cNvSpPr/>
          <p:nvPr/>
        </p:nvSpPr>
        <p:spPr>
          <a:xfrm>
            <a:off x="2066806" y="5995511"/>
            <a:ext cx="4200882" cy="307538"/>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Analyzing Climate Feedback Loops</a:t>
            </a:r>
            <a:endParaRPr lang="en-US" sz="1900" dirty="0"/>
          </a:p>
        </p:txBody>
      </p:sp>
      <p:sp>
        <p:nvSpPr>
          <p:cNvPr id="19" name="Text 16"/>
          <p:cNvSpPr/>
          <p:nvPr/>
        </p:nvSpPr>
        <p:spPr>
          <a:xfrm>
            <a:off x="2066806" y="6421160"/>
            <a:ext cx="6388298" cy="944404"/>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Quantum computing can help identify and quantify the complex feedback mechanisms that drive climate change, enabling more effective interventions.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181344"/>
            <a:ext cx="10434042"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Simulating Complex Climate Systems</a:t>
            </a:r>
            <a:endParaRPr lang="en-US" sz="4450" dirty="0"/>
          </a:p>
        </p:txBody>
      </p:sp>
      <p:sp>
        <p:nvSpPr>
          <p:cNvPr id="3" name="Text 1"/>
          <p:cNvSpPr/>
          <p:nvPr/>
        </p:nvSpPr>
        <p:spPr>
          <a:xfrm>
            <a:off x="793790" y="3457099"/>
            <a:ext cx="3252549"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Atmospheric Dynamics</a:t>
            </a:r>
            <a:endParaRPr lang="en-US" sz="2200" dirty="0"/>
          </a:p>
        </p:txBody>
      </p:sp>
      <p:sp>
        <p:nvSpPr>
          <p:cNvPr id="4" name="Text 2"/>
          <p:cNvSpPr/>
          <p:nvPr/>
        </p:nvSpPr>
        <p:spPr>
          <a:xfrm>
            <a:off x="793790" y="4038243"/>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Quantum computers can simulate the intricate movements of air masses, currents, and weather phenomena that shape climate patterns.</a:t>
            </a:r>
            <a:endParaRPr lang="en-US" sz="1750" dirty="0"/>
          </a:p>
        </p:txBody>
      </p:sp>
      <p:sp>
        <p:nvSpPr>
          <p:cNvPr id="5" name="Text 3"/>
          <p:cNvSpPr/>
          <p:nvPr/>
        </p:nvSpPr>
        <p:spPr>
          <a:xfrm>
            <a:off x="5332928" y="3457099"/>
            <a:ext cx="3978116" cy="708660"/>
          </a:xfrm>
          <a:prstGeom prst="rect">
            <a:avLst/>
          </a:prstGeom>
          <a:noFill/>
          <a:ln/>
        </p:spPr>
        <p:txBody>
          <a:bodyPr wrap="squar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Ocean-Atmosphere Interactions</a:t>
            </a:r>
            <a:endParaRPr lang="en-US" sz="2200" dirty="0"/>
          </a:p>
        </p:txBody>
      </p:sp>
      <p:sp>
        <p:nvSpPr>
          <p:cNvPr id="6" name="Text 4"/>
          <p:cNvSpPr/>
          <p:nvPr/>
        </p:nvSpPr>
        <p:spPr>
          <a:xfrm>
            <a:off x="5332928" y="4392573"/>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Quantum-powered models can capture the complex interplay between ocean temperatures, currents, and atmospheric conditions.</a:t>
            </a:r>
            <a:endParaRPr lang="en-US" sz="1750" dirty="0"/>
          </a:p>
        </p:txBody>
      </p:sp>
      <p:sp>
        <p:nvSpPr>
          <p:cNvPr id="7" name="Text 5"/>
          <p:cNvSpPr/>
          <p:nvPr/>
        </p:nvSpPr>
        <p:spPr>
          <a:xfrm>
            <a:off x="9872067" y="3457099"/>
            <a:ext cx="3122533"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Biogeochemical Cycles</a:t>
            </a:r>
            <a:endParaRPr lang="en-US" sz="2200" dirty="0"/>
          </a:p>
        </p:txBody>
      </p:sp>
      <p:sp>
        <p:nvSpPr>
          <p:cNvPr id="8" name="Text 6"/>
          <p:cNvSpPr/>
          <p:nvPr/>
        </p:nvSpPr>
        <p:spPr>
          <a:xfrm>
            <a:off x="9872067" y="4038243"/>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Quantum simulations can help understand the flow of carbon, nitrogen, and other essential elements through the climate system.</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94822" y="804267"/>
            <a:ext cx="7727156" cy="1264920"/>
          </a:xfrm>
          <a:prstGeom prst="rect">
            <a:avLst/>
          </a:prstGeom>
          <a:noFill/>
          <a:ln/>
        </p:spPr>
        <p:txBody>
          <a:bodyPr wrap="square" lIns="0" tIns="0" rIns="0" bIns="0" rtlCol="0" anchor="t"/>
          <a:lstStyle/>
          <a:p>
            <a:pPr indent="0" marL="0">
              <a:lnSpc>
                <a:spcPts val="4950"/>
              </a:lnSpc>
              <a:buNone/>
            </a:pPr>
            <a:r>
              <a:rPr lang="en-US" sz="3950" dirty="0">
                <a:solidFill>
                  <a:srgbClr val="201B18"/>
                </a:solidFill>
                <a:latin typeface="Platypi Medium" pitchFamily="34" charset="0"/>
                <a:ea typeface="Platypi Medium" pitchFamily="34" charset="-122"/>
                <a:cs typeface="Platypi Medium" pitchFamily="34" charset="-120"/>
              </a:rPr>
              <a:t>Optimizing Climate Change Mitigation Strategies</a:t>
            </a:r>
            <a:endParaRPr lang="en-US" sz="3950" dirty="0"/>
          </a:p>
        </p:txBody>
      </p:sp>
      <p:pic>
        <p:nvPicPr>
          <p:cNvPr id="4" name="Image 1" descr="preencoded.png">    </p:cNvPr>
          <p:cNvPicPr>
            <a:picLocks noChangeAspect="1"/>
          </p:cNvPicPr>
          <p:nvPr/>
        </p:nvPicPr>
        <p:blipFill>
          <a:blip r:embed="rId2"/>
          <a:stretch>
            <a:fillRect/>
          </a:stretch>
        </p:blipFill>
        <p:spPr>
          <a:xfrm>
            <a:off x="6194822" y="2372797"/>
            <a:ext cx="1012031" cy="1814036"/>
          </a:xfrm>
          <a:prstGeom prst="rect">
            <a:avLst/>
          </a:prstGeom>
        </p:spPr>
      </p:pic>
      <p:sp>
        <p:nvSpPr>
          <p:cNvPr id="5" name="Text 1"/>
          <p:cNvSpPr/>
          <p:nvPr/>
        </p:nvSpPr>
        <p:spPr>
          <a:xfrm>
            <a:off x="7510462" y="2575203"/>
            <a:ext cx="2530078" cy="316230"/>
          </a:xfrm>
          <a:prstGeom prst="rect">
            <a:avLst/>
          </a:prstGeom>
          <a:noFill/>
          <a:ln/>
        </p:spPr>
        <p:txBody>
          <a:bodyPr wrap="none" lIns="0" tIns="0" rIns="0" bIns="0" rtlCol="0" anchor="t"/>
          <a:lstStyle/>
          <a:p>
            <a:pPr algn="l" indent="0" marL="0">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Renewable Energy</a:t>
            </a:r>
            <a:endParaRPr lang="en-US" sz="1950" dirty="0"/>
          </a:p>
        </p:txBody>
      </p:sp>
      <p:sp>
        <p:nvSpPr>
          <p:cNvPr id="6" name="Text 2"/>
          <p:cNvSpPr/>
          <p:nvPr/>
        </p:nvSpPr>
        <p:spPr>
          <a:xfrm>
            <a:off x="7510462" y="3012877"/>
            <a:ext cx="6411516" cy="971550"/>
          </a:xfrm>
          <a:prstGeom prst="rect">
            <a:avLst/>
          </a:prstGeom>
          <a:noFill/>
          <a:ln/>
        </p:spPr>
        <p:txBody>
          <a:bodyPr wrap="square" lIns="0" tIns="0" rIns="0" bIns="0" rtlCol="0" anchor="t"/>
          <a:lstStyle/>
          <a:p>
            <a:pPr algn="l" indent="0" marL="0">
              <a:lnSpc>
                <a:spcPts val="2550"/>
              </a:lnSpc>
              <a:buNone/>
            </a:pPr>
            <a:r>
              <a:rPr lang="en-US" sz="1550" dirty="0">
                <a:solidFill>
                  <a:srgbClr val="504C49"/>
                </a:solidFill>
                <a:latin typeface="Source Serif Pro" pitchFamily="34" charset="0"/>
                <a:ea typeface="Source Serif Pro" pitchFamily="34" charset="-122"/>
                <a:cs typeface="Source Serif Pro" pitchFamily="34" charset="-120"/>
              </a:rPr>
              <a:t>Quantum computing can help optimize the design, placement, and operation of renewable energy systems for maximum efficiency and impact.</a:t>
            </a:r>
            <a:endParaRPr lang="en-US" sz="1550" dirty="0"/>
          </a:p>
        </p:txBody>
      </p:sp>
      <p:pic>
        <p:nvPicPr>
          <p:cNvPr id="7" name="Image 2" descr="preencoded.png">    </p:cNvPr>
          <p:cNvPicPr>
            <a:picLocks noChangeAspect="1"/>
          </p:cNvPicPr>
          <p:nvPr/>
        </p:nvPicPr>
        <p:blipFill>
          <a:blip r:embed="rId3"/>
          <a:stretch>
            <a:fillRect/>
          </a:stretch>
        </p:blipFill>
        <p:spPr>
          <a:xfrm>
            <a:off x="6194822" y="4186833"/>
            <a:ext cx="1012031" cy="1619250"/>
          </a:xfrm>
          <a:prstGeom prst="rect">
            <a:avLst/>
          </a:prstGeom>
        </p:spPr>
      </p:pic>
      <p:sp>
        <p:nvSpPr>
          <p:cNvPr id="8" name="Text 3"/>
          <p:cNvSpPr/>
          <p:nvPr/>
        </p:nvSpPr>
        <p:spPr>
          <a:xfrm>
            <a:off x="7510462" y="4389239"/>
            <a:ext cx="2530078" cy="316230"/>
          </a:xfrm>
          <a:prstGeom prst="rect">
            <a:avLst/>
          </a:prstGeom>
          <a:noFill/>
          <a:ln/>
        </p:spPr>
        <p:txBody>
          <a:bodyPr wrap="none" lIns="0" tIns="0" rIns="0" bIns="0" rtlCol="0" anchor="t"/>
          <a:lstStyle/>
          <a:p>
            <a:pPr algn="l" indent="0" marL="0">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Carbon Capture</a:t>
            </a:r>
            <a:endParaRPr lang="en-US" sz="1950" dirty="0"/>
          </a:p>
        </p:txBody>
      </p:sp>
      <p:sp>
        <p:nvSpPr>
          <p:cNvPr id="9" name="Text 4"/>
          <p:cNvSpPr/>
          <p:nvPr/>
        </p:nvSpPr>
        <p:spPr>
          <a:xfrm>
            <a:off x="7510462" y="4826913"/>
            <a:ext cx="6411516" cy="647700"/>
          </a:xfrm>
          <a:prstGeom prst="rect">
            <a:avLst/>
          </a:prstGeom>
          <a:noFill/>
          <a:ln/>
        </p:spPr>
        <p:txBody>
          <a:bodyPr wrap="square" lIns="0" tIns="0" rIns="0" bIns="0" rtlCol="0" anchor="t"/>
          <a:lstStyle/>
          <a:p>
            <a:pPr algn="l" indent="0" marL="0">
              <a:lnSpc>
                <a:spcPts val="2550"/>
              </a:lnSpc>
              <a:buNone/>
            </a:pPr>
            <a:r>
              <a:rPr lang="en-US" sz="1550" dirty="0">
                <a:solidFill>
                  <a:srgbClr val="504C49"/>
                </a:solidFill>
                <a:latin typeface="Source Serif Pro" pitchFamily="34" charset="0"/>
                <a:ea typeface="Source Serif Pro" pitchFamily="34" charset="-122"/>
                <a:cs typeface="Source Serif Pro" pitchFamily="34" charset="-120"/>
              </a:rPr>
              <a:t>Quantum algorithms can streamline the development and deployment of carbon capture and sequestration technologies.</a:t>
            </a:r>
            <a:endParaRPr lang="en-US" sz="1550" dirty="0"/>
          </a:p>
        </p:txBody>
      </p:sp>
      <p:pic>
        <p:nvPicPr>
          <p:cNvPr id="10" name="Image 3" descr="preencoded.png">    </p:cNvPr>
          <p:cNvPicPr>
            <a:picLocks noChangeAspect="1"/>
          </p:cNvPicPr>
          <p:nvPr/>
        </p:nvPicPr>
        <p:blipFill>
          <a:blip r:embed="rId4"/>
          <a:stretch>
            <a:fillRect/>
          </a:stretch>
        </p:blipFill>
        <p:spPr>
          <a:xfrm>
            <a:off x="6194822" y="5806083"/>
            <a:ext cx="1012031" cy="1619250"/>
          </a:xfrm>
          <a:prstGeom prst="rect">
            <a:avLst/>
          </a:prstGeom>
        </p:spPr>
      </p:pic>
      <p:sp>
        <p:nvSpPr>
          <p:cNvPr id="11" name="Text 5"/>
          <p:cNvSpPr/>
          <p:nvPr/>
        </p:nvSpPr>
        <p:spPr>
          <a:xfrm>
            <a:off x="7510462" y="6008489"/>
            <a:ext cx="2865239" cy="316230"/>
          </a:xfrm>
          <a:prstGeom prst="rect">
            <a:avLst/>
          </a:prstGeom>
          <a:noFill/>
          <a:ln/>
        </p:spPr>
        <p:txBody>
          <a:bodyPr wrap="none" lIns="0" tIns="0" rIns="0" bIns="0" rtlCol="0" anchor="t"/>
          <a:lstStyle/>
          <a:p>
            <a:pPr algn="l" indent="0" marL="0">
              <a:lnSpc>
                <a:spcPts val="2450"/>
              </a:lnSpc>
              <a:buNone/>
            </a:pPr>
            <a:r>
              <a:rPr lang="en-US" sz="1950" dirty="0">
                <a:solidFill>
                  <a:srgbClr val="504C49"/>
                </a:solidFill>
                <a:latin typeface="Platypi Medium" pitchFamily="34" charset="0"/>
                <a:ea typeface="Platypi Medium" pitchFamily="34" charset="-122"/>
                <a:cs typeface="Platypi Medium" pitchFamily="34" charset="-120"/>
              </a:rPr>
              <a:t>Land Use Optimization</a:t>
            </a:r>
            <a:endParaRPr lang="en-US" sz="1950" dirty="0"/>
          </a:p>
        </p:txBody>
      </p:sp>
      <p:sp>
        <p:nvSpPr>
          <p:cNvPr id="12" name="Text 6"/>
          <p:cNvSpPr/>
          <p:nvPr/>
        </p:nvSpPr>
        <p:spPr>
          <a:xfrm>
            <a:off x="7510462" y="6446163"/>
            <a:ext cx="6411516" cy="647700"/>
          </a:xfrm>
          <a:prstGeom prst="rect">
            <a:avLst/>
          </a:prstGeom>
          <a:noFill/>
          <a:ln/>
        </p:spPr>
        <p:txBody>
          <a:bodyPr wrap="square" lIns="0" tIns="0" rIns="0" bIns="0" rtlCol="0" anchor="t"/>
          <a:lstStyle/>
          <a:p>
            <a:pPr algn="l" indent="0" marL="0">
              <a:lnSpc>
                <a:spcPts val="2550"/>
              </a:lnSpc>
              <a:buNone/>
            </a:pPr>
            <a:r>
              <a:rPr lang="en-US" sz="1550" dirty="0">
                <a:solidFill>
                  <a:srgbClr val="504C49"/>
                </a:solidFill>
                <a:latin typeface="Source Serif Pro" pitchFamily="34" charset="0"/>
                <a:ea typeface="Source Serif Pro" pitchFamily="34" charset="-122"/>
                <a:cs typeface="Source Serif Pro" pitchFamily="34" charset="-120"/>
              </a:rPr>
              <a:t>Quantum-powered models can identify the most effective strategies for reforestation, land management, and sustainable agriculture.</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75799" y="747951"/>
            <a:ext cx="7792403" cy="1206818"/>
          </a:xfrm>
          <a:prstGeom prst="rect">
            <a:avLst/>
          </a:prstGeom>
          <a:noFill/>
          <a:ln/>
        </p:spPr>
        <p:txBody>
          <a:bodyPr wrap="square" lIns="0" tIns="0" rIns="0" bIns="0" rtlCol="0" anchor="t"/>
          <a:lstStyle/>
          <a:p>
            <a:pPr indent="0" marL="0">
              <a:lnSpc>
                <a:spcPts val="4750"/>
              </a:lnSpc>
              <a:buNone/>
            </a:pPr>
            <a:r>
              <a:rPr lang="en-US" sz="3800" dirty="0">
                <a:solidFill>
                  <a:srgbClr val="201B18"/>
                </a:solidFill>
                <a:latin typeface="Platypi Medium" pitchFamily="34" charset="0"/>
                <a:ea typeface="Platypi Medium" pitchFamily="34" charset="-122"/>
                <a:cs typeface="Platypi Medium" pitchFamily="34" charset="-120"/>
              </a:rPr>
              <a:t>The Future of Quantum Computing in Climate Change</a:t>
            </a:r>
            <a:endParaRPr lang="en-US" sz="3800" dirty="0"/>
          </a:p>
        </p:txBody>
      </p:sp>
      <p:pic>
        <p:nvPicPr>
          <p:cNvPr id="4" name="Image 1" descr="preencoded.png">    </p:cNvPr>
          <p:cNvPicPr>
            <a:picLocks noChangeAspect="1"/>
          </p:cNvPicPr>
          <p:nvPr/>
        </p:nvPicPr>
        <p:blipFill>
          <a:blip r:embed="rId2"/>
          <a:stretch>
            <a:fillRect/>
          </a:stretch>
        </p:blipFill>
        <p:spPr>
          <a:xfrm>
            <a:off x="675799" y="2244328"/>
            <a:ext cx="482679" cy="482679"/>
          </a:xfrm>
          <a:prstGeom prst="rect">
            <a:avLst/>
          </a:prstGeom>
        </p:spPr>
      </p:pic>
      <p:sp>
        <p:nvSpPr>
          <p:cNvPr id="5" name="Text 1"/>
          <p:cNvSpPr/>
          <p:nvPr/>
        </p:nvSpPr>
        <p:spPr>
          <a:xfrm>
            <a:off x="675799" y="2920008"/>
            <a:ext cx="2583299" cy="301585"/>
          </a:xfrm>
          <a:prstGeom prst="rect">
            <a:avLst/>
          </a:prstGeom>
          <a:noFill/>
          <a:ln/>
        </p:spPr>
        <p:txBody>
          <a:bodyPr wrap="none" lIns="0" tIns="0" rIns="0" bIns="0" rtlCol="0" anchor="t"/>
          <a:lstStyle/>
          <a:p>
            <a:pPr algn="l"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Computational Power</a:t>
            </a:r>
            <a:endParaRPr lang="en-US" sz="1900" dirty="0"/>
          </a:p>
        </p:txBody>
      </p:sp>
      <p:sp>
        <p:nvSpPr>
          <p:cNvPr id="6" name="Text 2"/>
          <p:cNvSpPr/>
          <p:nvPr/>
        </p:nvSpPr>
        <p:spPr>
          <a:xfrm>
            <a:off x="675799" y="3337441"/>
            <a:ext cx="3751421" cy="1235869"/>
          </a:xfrm>
          <a:prstGeom prst="rect">
            <a:avLst/>
          </a:prstGeom>
          <a:noFill/>
          <a:ln/>
        </p:spPr>
        <p:txBody>
          <a:bodyPr wrap="squar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As quantum computers continue to evolve, their ability to simulate and model complex climate systems will become increasingly powerful.</a:t>
            </a:r>
            <a:endParaRPr lang="en-US" sz="1500" dirty="0"/>
          </a:p>
        </p:txBody>
      </p:sp>
      <p:pic>
        <p:nvPicPr>
          <p:cNvPr id="7" name="Image 2" descr="preencoded.png">    </p:cNvPr>
          <p:cNvPicPr>
            <a:picLocks noChangeAspect="1"/>
          </p:cNvPicPr>
          <p:nvPr/>
        </p:nvPicPr>
        <p:blipFill>
          <a:blip r:embed="rId3"/>
          <a:stretch>
            <a:fillRect/>
          </a:stretch>
        </p:blipFill>
        <p:spPr>
          <a:xfrm>
            <a:off x="4716780" y="2244328"/>
            <a:ext cx="482679" cy="482679"/>
          </a:xfrm>
          <a:prstGeom prst="rect">
            <a:avLst/>
          </a:prstGeom>
        </p:spPr>
      </p:pic>
      <p:sp>
        <p:nvSpPr>
          <p:cNvPr id="8" name="Text 3"/>
          <p:cNvSpPr/>
          <p:nvPr/>
        </p:nvSpPr>
        <p:spPr>
          <a:xfrm>
            <a:off x="4716780" y="2920008"/>
            <a:ext cx="2413754" cy="301585"/>
          </a:xfrm>
          <a:prstGeom prst="rect">
            <a:avLst/>
          </a:prstGeom>
          <a:noFill/>
          <a:ln/>
        </p:spPr>
        <p:txBody>
          <a:bodyPr wrap="none" lIns="0" tIns="0" rIns="0" bIns="0" rtlCol="0" anchor="t"/>
          <a:lstStyle/>
          <a:p>
            <a:pPr algn="l"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Deeper Insights</a:t>
            </a:r>
            <a:endParaRPr lang="en-US" sz="1900" dirty="0"/>
          </a:p>
        </p:txBody>
      </p:sp>
      <p:sp>
        <p:nvSpPr>
          <p:cNvPr id="9" name="Text 4"/>
          <p:cNvSpPr/>
          <p:nvPr/>
        </p:nvSpPr>
        <p:spPr>
          <a:xfrm>
            <a:off x="4716780" y="3337441"/>
            <a:ext cx="3751421" cy="1235869"/>
          </a:xfrm>
          <a:prstGeom prst="rect">
            <a:avLst/>
          </a:prstGeom>
          <a:noFill/>
          <a:ln/>
        </p:spPr>
        <p:txBody>
          <a:bodyPr wrap="squar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Quantum computing will enable more detailed and accurate analysis of climate data, leading to better understanding and mitigation strategies.</a:t>
            </a:r>
            <a:endParaRPr lang="en-US" sz="1500" dirty="0"/>
          </a:p>
        </p:txBody>
      </p:sp>
      <p:pic>
        <p:nvPicPr>
          <p:cNvPr id="10" name="Image 3" descr="preencoded.png">    </p:cNvPr>
          <p:cNvPicPr>
            <a:picLocks noChangeAspect="1"/>
          </p:cNvPicPr>
          <p:nvPr/>
        </p:nvPicPr>
        <p:blipFill>
          <a:blip r:embed="rId4"/>
          <a:stretch>
            <a:fillRect/>
          </a:stretch>
        </p:blipFill>
        <p:spPr>
          <a:xfrm>
            <a:off x="675799" y="5152549"/>
            <a:ext cx="482679" cy="482679"/>
          </a:xfrm>
          <a:prstGeom prst="rect">
            <a:avLst/>
          </a:prstGeom>
        </p:spPr>
      </p:pic>
      <p:sp>
        <p:nvSpPr>
          <p:cNvPr id="11" name="Text 5"/>
          <p:cNvSpPr/>
          <p:nvPr/>
        </p:nvSpPr>
        <p:spPr>
          <a:xfrm>
            <a:off x="675799" y="5828228"/>
            <a:ext cx="2728198" cy="301585"/>
          </a:xfrm>
          <a:prstGeom prst="rect">
            <a:avLst/>
          </a:prstGeom>
          <a:noFill/>
          <a:ln/>
        </p:spPr>
        <p:txBody>
          <a:bodyPr wrap="none" lIns="0" tIns="0" rIns="0" bIns="0" rtlCol="0" anchor="t"/>
          <a:lstStyle/>
          <a:p>
            <a:pPr algn="l"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Optimization Potential</a:t>
            </a:r>
            <a:endParaRPr lang="en-US" sz="1900" dirty="0"/>
          </a:p>
        </p:txBody>
      </p:sp>
      <p:sp>
        <p:nvSpPr>
          <p:cNvPr id="12" name="Text 6"/>
          <p:cNvSpPr/>
          <p:nvPr/>
        </p:nvSpPr>
        <p:spPr>
          <a:xfrm>
            <a:off x="675799" y="6245662"/>
            <a:ext cx="3751421" cy="926902"/>
          </a:xfrm>
          <a:prstGeom prst="rect">
            <a:avLst/>
          </a:prstGeom>
          <a:noFill/>
          <a:ln/>
        </p:spPr>
        <p:txBody>
          <a:bodyPr wrap="squar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Quantum algorithms will revolutionize the optimization of climate-friendly technologies, infrastructure, and policies.</a:t>
            </a:r>
            <a:endParaRPr lang="en-US" sz="1500" dirty="0"/>
          </a:p>
        </p:txBody>
      </p:sp>
      <p:pic>
        <p:nvPicPr>
          <p:cNvPr id="13" name="Image 4" descr="preencoded.png">    </p:cNvPr>
          <p:cNvPicPr>
            <a:picLocks noChangeAspect="1"/>
          </p:cNvPicPr>
          <p:nvPr/>
        </p:nvPicPr>
        <p:blipFill>
          <a:blip r:embed="rId5"/>
          <a:stretch>
            <a:fillRect/>
          </a:stretch>
        </p:blipFill>
        <p:spPr>
          <a:xfrm>
            <a:off x="4716780" y="5152549"/>
            <a:ext cx="482679" cy="482679"/>
          </a:xfrm>
          <a:prstGeom prst="rect">
            <a:avLst/>
          </a:prstGeom>
        </p:spPr>
      </p:pic>
      <p:sp>
        <p:nvSpPr>
          <p:cNvPr id="14" name="Text 7"/>
          <p:cNvSpPr/>
          <p:nvPr/>
        </p:nvSpPr>
        <p:spPr>
          <a:xfrm>
            <a:off x="4716780" y="5828228"/>
            <a:ext cx="2440424" cy="301585"/>
          </a:xfrm>
          <a:prstGeom prst="rect">
            <a:avLst/>
          </a:prstGeom>
          <a:noFill/>
          <a:ln/>
        </p:spPr>
        <p:txBody>
          <a:bodyPr wrap="none" lIns="0" tIns="0" rIns="0" bIns="0" rtlCol="0" anchor="t"/>
          <a:lstStyle/>
          <a:p>
            <a:pPr algn="l"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Global Collaboration</a:t>
            </a:r>
            <a:endParaRPr lang="en-US" sz="1900" dirty="0"/>
          </a:p>
        </p:txBody>
      </p:sp>
      <p:sp>
        <p:nvSpPr>
          <p:cNvPr id="15" name="Text 8"/>
          <p:cNvSpPr/>
          <p:nvPr/>
        </p:nvSpPr>
        <p:spPr>
          <a:xfrm>
            <a:off x="4716780" y="6245662"/>
            <a:ext cx="3751421" cy="1235869"/>
          </a:xfrm>
          <a:prstGeom prst="rect">
            <a:avLst/>
          </a:prstGeom>
          <a:noFill/>
          <a:ln/>
        </p:spPr>
        <p:txBody>
          <a:bodyPr wrap="squar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The development and application of quantum computing for climate change will require international cooperation and knowledge-sharing.</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78324" y="2413635"/>
            <a:ext cx="6075521" cy="3402330"/>
          </a:xfrm>
          <a:prstGeom prst="rect">
            <a:avLst/>
          </a:prstGeom>
        </p:spPr>
      </p:pic>
      <p:sp>
        <p:nvSpPr>
          <p:cNvPr id="3" name="Text 0"/>
          <p:cNvSpPr/>
          <p:nvPr/>
        </p:nvSpPr>
        <p:spPr>
          <a:xfrm>
            <a:off x="7599521" y="945237"/>
            <a:ext cx="6244709" cy="2835116"/>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Current Limitations of Quantum Computing in Climate Research</a:t>
            </a:r>
            <a:endParaRPr lang="en-US" sz="4450" dirty="0"/>
          </a:p>
        </p:txBody>
      </p:sp>
      <p:sp>
        <p:nvSpPr>
          <p:cNvPr id="4" name="Text 1"/>
          <p:cNvSpPr/>
          <p:nvPr/>
        </p:nvSpPr>
        <p:spPr>
          <a:xfrm>
            <a:off x="7962424" y="4007168"/>
            <a:ext cx="5881807" cy="1088708"/>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504C49"/>
                </a:solidFill>
                <a:latin typeface="Source Serif Pro" pitchFamily="34" charset="0"/>
                <a:ea typeface="Source Serif Pro" pitchFamily="34" charset="-122"/>
                <a:cs typeface="Source Serif Pro" pitchFamily="34" charset="-120"/>
              </a:rPr>
              <a:t> </a:t>
            </a:r>
            <a:pPr algn="l" indent="0" marL="0">
              <a:lnSpc>
                <a:spcPts val="2850"/>
              </a:lnSpc>
              <a:buNone/>
            </a:pPr>
            <a:r>
              <a:rPr lang="en-US" sz="1750" b="1" dirty="0">
                <a:solidFill>
                  <a:srgbClr val="504C49"/>
                </a:solidFill>
                <a:latin typeface="Source Serif Pro" pitchFamily="34" charset="0"/>
                <a:ea typeface="Source Serif Pro" pitchFamily="34" charset="-122"/>
                <a:cs typeface="Source Serif Pro" pitchFamily="34" charset="-120"/>
              </a:rPr>
              <a:t>Hardware Maturity</a:t>
            </a:r>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 Quantum computers face challenges like qubit instability and error correction, limiting their current capabilities.</a:t>
            </a:r>
            <a:endParaRPr lang="en-US" sz="1750" dirty="0"/>
          </a:p>
        </p:txBody>
      </p:sp>
      <p:sp>
        <p:nvSpPr>
          <p:cNvPr id="5" name="Text 2"/>
          <p:cNvSpPr/>
          <p:nvPr/>
        </p:nvSpPr>
        <p:spPr>
          <a:xfrm>
            <a:off x="7962424" y="5175171"/>
            <a:ext cx="5881807"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504C49"/>
                </a:solidFill>
                <a:latin typeface="Source Serif Pro" pitchFamily="34" charset="0"/>
                <a:ea typeface="Source Serif Pro" pitchFamily="34" charset="-122"/>
                <a:cs typeface="Source Serif Pro" pitchFamily="34" charset="-120"/>
              </a:rPr>
              <a:t>Scalability</a:t>
            </a:r>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 Present quantum systems have a limited number of qubits, requiring significant advancements to handle large-scale tasks like climate modeling.</a:t>
            </a:r>
            <a:endParaRPr lang="en-US" sz="1750" dirty="0"/>
          </a:p>
        </p:txBody>
      </p:sp>
      <p:sp>
        <p:nvSpPr>
          <p:cNvPr id="6" name="Text 3"/>
          <p:cNvSpPr/>
          <p:nvPr/>
        </p:nvSpPr>
        <p:spPr>
          <a:xfrm>
            <a:off x="7962424" y="6343174"/>
            <a:ext cx="5881807" cy="1088708"/>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504C49"/>
                </a:solidFill>
                <a:latin typeface="Source Serif Pro" pitchFamily="34" charset="0"/>
                <a:ea typeface="Source Serif Pro" pitchFamily="34" charset="-122"/>
                <a:cs typeface="Source Serif Pro" pitchFamily="34" charset="-120"/>
              </a:rPr>
              <a:t>Classical-Quantum Integration</a:t>
            </a:r>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 Quantum computers will work alongside classical systems in hybrid models for the foreseeable future, rather than replacing them.</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2024-10-20T05:41:33Z</dcterms:created>
  <dcterms:modified xsi:type="dcterms:W3CDTF">2024-10-20T05:41:33Z</dcterms:modified>
</cp:coreProperties>
</file>